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6" r:id="rId11"/>
    <p:sldId id="267" r:id="rId12"/>
    <p:sldId id="268" r:id="rId13"/>
    <p:sldId id="269" r:id="rId14"/>
  </p:sldIdLst>
  <p:sldSz cx="14630400" cy="8229600"/>
  <p:notesSz cx="8229600" cy="14630400"/>
  <p:embeddedFontLst>
    <p:embeddedFont>
      <p:font typeface="Inconsolata" pitchFamily="1" charset="0"/>
      <p:regular r:id="rId16"/>
    </p:embeddedFont>
    <p:embeddedFont>
      <p:font typeface="Montserrat Black" panose="00000A00000000000000" pitchFamily="2" charset="0"/>
      <p:regular r:id="rId17"/>
      <p:bold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bjani Sarma" initials="DS" lastIdx="1" clrIdx="0">
    <p:extLst>
      <p:ext uri="{19B8F6BF-5375-455C-9EA6-DF929625EA0E}">
        <p15:presenceInfo xmlns:p15="http://schemas.microsoft.com/office/powerpoint/2012/main" userId="adfb025f0ff3c5c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760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09838"/>
            <a:ext cx="8368070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Transfer Learning with CNN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930" y="2222103"/>
            <a:ext cx="498753" cy="498753"/>
          </a:xfrm>
          <a:prstGeom prst="roundRect">
            <a:avLst>
              <a:gd name="adj" fmla="val 18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58976" y="2263596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96378" y="2222103"/>
            <a:ext cx="646164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Reuse knowledge from pre-trained models</a:t>
            </a:r>
            <a:endParaRPr lang="en-US" sz="2150" dirty="0"/>
          </a:p>
        </p:txBody>
      </p:sp>
      <p:sp>
        <p:nvSpPr>
          <p:cNvPr id="7" name="Shape 4"/>
          <p:cNvSpPr/>
          <p:nvPr/>
        </p:nvSpPr>
        <p:spPr>
          <a:xfrm>
            <a:off x="775930" y="3441184"/>
            <a:ext cx="498753" cy="498753"/>
          </a:xfrm>
          <a:prstGeom prst="roundRect">
            <a:avLst>
              <a:gd name="adj" fmla="val 18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58976" y="3482677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1496378" y="3441184"/>
            <a:ext cx="555009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Accelerate training with limited data</a:t>
            </a:r>
            <a:endParaRPr lang="en-US" sz="2150" dirty="0"/>
          </a:p>
        </p:txBody>
      </p:sp>
      <p:sp>
        <p:nvSpPr>
          <p:cNvPr id="10" name="Shape 7"/>
          <p:cNvSpPr/>
          <p:nvPr/>
        </p:nvSpPr>
        <p:spPr>
          <a:xfrm>
            <a:off x="775930" y="4660265"/>
            <a:ext cx="498753" cy="498753"/>
          </a:xfrm>
          <a:prstGeom prst="roundRect">
            <a:avLst>
              <a:gd name="adj" fmla="val 18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58976" y="4701758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1496378" y="4660265"/>
            <a:ext cx="5033129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Fine-tune ResNet on new dataset</a:t>
            </a:r>
            <a:endParaRPr lang="en-US" sz="2150" dirty="0"/>
          </a:p>
        </p:txBody>
      </p:sp>
      <p:sp>
        <p:nvSpPr>
          <p:cNvPr id="13" name="Shape 10"/>
          <p:cNvSpPr/>
          <p:nvPr/>
        </p:nvSpPr>
        <p:spPr>
          <a:xfrm>
            <a:off x="775930" y="5879346"/>
            <a:ext cx="498753" cy="498753"/>
          </a:xfrm>
          <a:prstGeom prst="roundRect">
            <a:avLst>
              <a:gd name="adj" fmla="val 183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58976" y="5920839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496378" y="5879346"/>
            <a:ext cx="687169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Track with W&amp;B: experiments, visualizations, documentation</a:t>
            </a:r>
            <a:endParaRPr lang="en-US" sz="2150" dirty="0"/>
          </a:p>
        </p:txBody>
      </p:sp>
      <p:sp>
        <p:nvSpPr>
          <p:cNvPr id="18" name="Text 14"/>
          <p:cNvSpPr/>
          <p:nvPr/>
        </p:nvSpPr>
        <p:spPr>
          <a:xfrm>
            <a:off x="1191518" y="7231737"/>
            <a:ext cx="2355056" cy="388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50"/>
              </a:lnSpc>
            </a:pPr>
            <a:r>
              <a:rPr lang="en-US" sz="2000" b="1" dirty="0">
                <a:solidFill>
                  <a:srgbClr val="151617"/>
                </a:solidFill>
                <a:latin typeface="Inconsolata" pitchFamily="1" charset="0"/>
                <a:ea typeface="Inconsolata" pitchFamily="1" charset="0"/>
                <a:cs typeface="Inconsolata Bold" pitchFamily="34" charset="-120"/>
              </a:rPr>
              <a:t>by </a:t>
            </a:r>
            <a:r>
              <a:rPr lang="en-US" sz="2000" b="1" dirty="0">
                <a:effectLst/>
                <a:latin typeface="Inconsolata" pitchFamily="1" charset="0"/>
                <a:ea typeface="Inconsolata" pitchFamily="1" charset="0"/>
              </a:rPr>
              <a:t>Guardians of The Galaxy</a:t>
            </a:r>
          </a:p>
          <a:p>
            <a:pPr marL="0" indent="0" algn="l">
              <a:lnSpc>
                <a:spcPts val="3050"/>
              </a:lnSpc>
              <a:buNone/>
            </a:pPr>
            <a:endParaRPr lang="en-US" sz="2000" b="1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0031"/>
            <a:ext cx="11773019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Impact of Unlocking More Layers </a:t>
            </a:r>
            <a:r>
              <a:rPr lang="en-US" sz="44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🔓📈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370058"/>
            <a:ext cx="30480" cy="4659511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10087" y="2865120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0049" y="2625209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45119" y="26677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2596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It Helped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087291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Freezing limited our model to generic ImageNet features. Unfreezing Layer4 and FC allowed learning food-specific patterns.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999190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0049" y="3759279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45119" y="38017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730942"/>
            <a:ext cx="38085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Observed Improvements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4221361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 accuracy and macro F1-scores improved significantly. Class accuracies became more consistent across all food categories.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5128974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0049" y="4889063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45119" y="49315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345894" y="4860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351145"/>
            <a:ext cx="538734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Fine-tuning select layers preserved useful pre-trained knowledge while enhancing critical areas. Custom learning rates provided better control.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623"/>
            <a:ext cx="13042821" cy="142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Artifact Logging &amp; Team Collaboration </a:t>
            </a:r>
            <a:r>
              <a:rPr lang="en-US" sz="44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🤝📦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66430"/>
            <a:ext cx="4196358" cy="4375428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0086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Artifact Logging in W&amp;B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4561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Stored feature extraction and fine-tuned models as W&amp;B Artifacts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511361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Maintained version history of all model checkpoints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591871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Ensured complete reproducibility of experiments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66430"/>
            <a:ext cx="4196358" cy="4375428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451396" y="3100864"/>
            <a:ext cx="3649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Collaborative Workflow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51396" y="359128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Team members ran parallel experiments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451396" y="439638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Downloaded and built upon each other's best models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51396" y="520148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Avoided redundant training cycles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2866430"/>
            <a:ext cx="4196358" cy="4375428"/>
          </a:xfrm>
          <a:prstGeom prst="roundRect">
            <a:avLst>
              <a:gd name="adj" fmla="val 21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874568" y="3100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Pipeline Benefits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74568" y="359128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Rapid iteration through shared checkpoints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4568" y="4396383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Clear model lineage tracking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874568" y="483858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Practical experience with enterprise ML workflows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2024"/>
            <a:ext cx="70475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Accomplishments 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14431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55413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Technical Achievements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00161"/>
            <a:ext cx="30054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Implemented ResNet-18 transfer learning on Food-101 dataset with both feature extraction and fine-tuning approaches.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114431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255413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Experimental Insights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100161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Discovered optimal layer unfreezing patterns and hyperparameter combinations through structured experimentation.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114431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255413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Collaborative Workflow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100161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Established efficient team practices using W&amp;B for experiment tracking, artifact logging, and model sharing.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114431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255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Applied Learning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4745831"/>
            <a:ext cx="30056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Gained practical experience in managing complete ML lifecycle from dataset preparation to collaborative model refinement.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44014" y="3267856"/>
            <a:ext cx="6942371" cy="169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8000" dirty="0">
              <a:latin typeface="Montserrat Black" panose="00000A00000000000000" pitchFamily="2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8000" dirty="0">
                <a:latin typeface="Montserrat Black" panose="00000A00000000000000" pitchFamily="2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7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and Preprocessing Pipeline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204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Dataset Selection: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Food-101 dataset with 15 carefully selected food classes for efficient experimentation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8255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Image Preparation: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Resized all images to 224×224 pixels to match ResNet's input requirements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Normalization: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Applied standardization with mean/std [0.5] to scale pixel values to [-1,1]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57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Loading: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Configured PyTorch DataLoaders with batch size 32 and parallel processing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408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Reproducibility: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Maintained consistency across experiments with fixed random seed (42)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774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Experimental Tracking with Weights &amp; Biases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88933"/>
            <a:ext cx="64080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123367"/>
            <a:ext cx="3409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Configuration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13785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Logged comprehensive dataset details including class names, sizes, and preprocessing parameters to ensure reproducibility.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667" y="2888933"/>
            <a:ext cx="64080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63101" y="3123367"/>
            <a:ext cx="2975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Architecture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3101" y="3613785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Tracked ResNet-18 parameters and gradients with wandb.watch() for detailed model performance analysis during training.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163741"/>
            <a:ext cx="64080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8224" y="5398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Training Metrics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88859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Monitored loss, accuracy, and F1-scores for both training and testing phases to evaluate model improvement.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667" y="5163741"/>
            <a:ext cx="64080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63101" y="5398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Result Artifacts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3101" y="588859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Saved best model checkpoint as W&amp;B artifact with detailed summary metrics and confusion matrix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335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 Extraction with Pre-trained ResNet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4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 Adaptation: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Loaded ImageNet-pretrained ResNet-18 and replaced final layer with new 15-class classifier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26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 Freezing: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Locked all convolutional layers to preserve powerful ImageNet features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89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Efficient Transfer: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Only trained the new fully-connected layer (512 → 15 neurons)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111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 Benefits: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Reduced training time, minimized overfitting risk, and leveraged generalized visual patterns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33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Implementation:</a:t>
            </a: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GPU-accelerated training with complete model architecture logged to W&amp;B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4174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41744"/>
          </a:xfrm>
          <a:prstGeom prst="rect">
            <a:avLst/>
          </a:prstGeom>
          <a:solidFill>
            <a:srgbClr val="F8ECE4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16875" y="563166"/>
            <a:ext cx="8991243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Hyperparameter Tuning Process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16875" y="1510427"/>
            <a:ext cx="13196649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Our systematic hyperparameter optimization explored multiple configurations to maximize model performance on the Food-101 dataset.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16875" y="2396133"/>
            <a:ext cx="13196649" cy="4724400"/>
          </a:xfrm>
          <a:prstGeom prst="roundRect">
            <a:avLst>
              <a:gd name="adj" fmla="val 1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24495" y="2403753"/>
            <a:ext cx="13181409" cy="588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29283" y="2534245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Hyperparameter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23798" y="2534245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Options Explored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4495" y="2992398"/>
            <a:ext cx="13181409" cy="588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29283" y="3122890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Optimizer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23798" y="3122890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Adam, AdamW RMSprop, SGD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4495" y="3581043"/>
            <a:ext cx="13181409" cy="588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29283" y="3711535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Learning Rate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23798" y="3711535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0.0001, 0.0003, 0.0005, 0.001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4495" y="4169688"/>
            <a:ext cx="13181409" cy="588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29283" y="4300180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Batch Size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23798" y="4300180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32, 64, 128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24495" y="4758333"/>
            <a:ext cx="13181409" cy="588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929283" y="4888825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Epochs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523798" y="4888825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10, 15, 20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24495" y="5346978"/>
            <a:ext cx="13181409" cy="588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929283" y="5477470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Weight Decay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523798" y="5477470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0 (None), 0.0001, 0.001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24495" y="5935623"/>
            <a:ext cx="13181409" cy="5886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929283" y="6066115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Dropout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523798" y="6066115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0.3, 0.5 (for regularization testing)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724495" y="6524268"/>
            <a:ext cx="13181409" cy="5886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9" name="Text 26"/>
          <p:cNvSpPr/>
          <p:nvPr/>
        </p:nvSpPr>
        <p:spPr>
          <a:xfrm>
            <a:off x="929283" y="6654760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Loss Function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523798" y="6654760"/>
            <a:ext cx="6177320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CrossEntropyLoss, (with and without Label Smoothing)</a:t>
            </a:r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16875" y="7350919"/>
            <a:ext cx="13196649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Each configuration was tracked in W&amp;B with detailed performance metrics for comprehensive comparison.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18486" y="221666"/>
            <a:ext cx="24182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Results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7FBD4-CE19-7A26-0546-46FFC1B0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24" y="4382463"/>
            <a:ext cx="6528368" cy="3623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9CD9B-D997-A006-5258-577BF1278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809" y="409832"/>
            <a:ext cx="6528368" cy="3704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0B63E7-3309-372B-5B09-2BA28BA85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809" y="4376234"/>
            <a:ext cx="6528368" cy="3635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65BAC5-B1A5-6833-3DBF-220D939EF313}"/>
              </a:ext>
            </a:extLst>
          </p:cNvPr>
          <p:cNvSpPr txBox="1"/>
          <p:nvPr/>
        </p:nvSpPr>
        <p:spPr>
          <a:xfrm>
            <a:off x="497711" y="1015227"/>
            <a:ext cx="69911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consolata" pitchFamily="1" charset="0"/>
                <a:ea typeface="Inconsolata" pitchFamily="1" charset="0"/>
              </a:rPr>
              <a:t>Highest performance: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Inconsolata" pitchFamily="1" charset="0"/>
                <a:ea typeface="Inconsolata" pitchFamily="1" charset="0"/>
              </a:rPr>
              <a:t>ResNet-18_LR0.0005_Layer4LR5e-05_RMSprop_BS64, </a:t>
            </a:r>
            <a:r>
              <a:rPr lang="en-US" b="1" dirty="0">
                <a:latin typeface="Inconsolata" pitchFamily="1" charset="0"/>
                <a:ea typeface="Inconsolata" pitchFamily="1" charset="0"/>
              </a:rPr>
              <a:t>ResNet-18 with Adam (LR=0.0005, </a:t>
            </a:r>
            <a:r>
              <a:rPr lang="en-US" b="1" dirty="0" err="1">
                <a:latin typeface="Inconsolata" pitchFamily="1" charset="0"/>
                <a:ea typeface="Inconsolata" pitchFamily="1" charset="0"/>
              </a:rPr>
              <a:t>batch_size</a:t>
            </a:r>
            <a:r>
              <a:rPr lang="en-US" b="1" dirty="0">
                <a:latin typeface="Inconsolata" pitchFamily="1" charset="0"/>
                <a:ea typeface="Inconsolata" pitchFamily="1" charset="0"/>
              </a:rPr>
              <a:t>=64)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Inconsolata" pitchFamily="1" charset="0"/>
                <a:ea typeface="Inconsolata" pitchFamily="1" charset="0"/>
              </a:rPr>
              <a:t>Accuracy: 89.57%, F1 Score: 0.89 (best), Test Loss: 0.47 (lowest)</a:t>
            </a:r>
          </a:p>
          <a:p>
            <a:endParaRPr lang="en-US" dirty="0">
              <a:latin typeface="Inconsolata" pitchFamily="1" charset="0"/>
              <a:ea typeface="Inconsolata" pitchFamily="1" charset="0"/>
            </a:endParaRPr>
          </a:p>
          <a:p>
            <a:r>
              <a:rPr lang="en-US" b="1" dirty="0">
                <a:latin typeface="Inconsolata" pitchFamily="1" charset="0"/>
                <a:ea typeface="Inconsolata" pitchFamily="1" charset="0"/>
              </a:rPr>
              <a:t>Lowest performance: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Inconsolata" pitchFamily="1" charset="0"/>
                <a:ea typeface="Inconsolata" pitchFamily="1" charset="0"/>
              </a:rPr>
              <a:t>ResNet-18_LR0.0005_SGD_BS64, </a:t>
            </a:r>
            <a:r>
              <a:rPr lang="en-US" b="1" dirty="0">
                <a:latin typeface="Inconsolata" pitchFamily="1" charset="0"/>
                <a:ea typeface="Inconsolata" pitchFamily="1" charset="0"/>
              </a:rPr>
              <a:t>ResNet-18 with SGD (LR=0.0005, </a:t>
            </a:r>
            <a:r>
              <a:rPr lang="en-US" b="1" dirty="0" err="1">
                <a:latin typeface="Inconsolata" pitchFamily="1" charset="0"/>
                <a:ea typeface="Inconsolata" pitchFamily="1" charset="0"/>
              </a:rPr>
              <a:t>batch_size</a:t>
            </a:r>
            <a:r>
              <a:rPr lang="en-US" b="1" dirty="0">
                <a:latin typeface="Inconsolata" pitchFamily="1" charset="0"/>
                <a:ea typeface="Inconsolata" pitchFamily="1" charset="0"/>
              </a:rPr>
              <a:t>=64)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Inconsolata" pitchFamily="1" charset="0"/>
                <a:ea typeface="Inconsolata" pitchFamily="1" charset="0"/>
              </a:rPr>
              <a:t>Accuracy: 79.4% (lowest), F1 Score: 0.79, Test Loss: 1.15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13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567" y="3287197"/>
            <a:ext cx="8502610" cy="647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Fine-Tuning the ResNet Model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5567" y="4453176"/>
            <a:ext cx="259139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Fine-Tune?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5567" y="4984432"/>
            <a:ext cx="405538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Feature extraction alone limits adaptation to our Food-101 dataset.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5567" y="5834182"/>
            <a:ext cx="405538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Unlocking deeper layers allows the model to refine pre-learned features.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5567" y="6683931"/>
            <a:ext cx="405538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improves generalization across our 15 food classes.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294352" y="4453176"/>
            <a:ext cx="355592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Our Fine-Tuning Strategy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294352" y="4984432"/>
            <a:ext cx="405538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started with our feature extraction checkpoint.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294352" y="5834182"/>
            <a:ext cx="405538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Unfroze only Layer4 (deeper convolutional block) and FC layer.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294352" y="6683931"/>
            <a:ext cx="405538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Earlier layers remained frozen to preserve low-level feature detectors.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863137" y="4453176"/>
            <a:ext cx="364426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Optimized Learning Rates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863137" y="4984432"/>
            <a:ext cx="405538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Applied lower LR (0.0001) for Layer4 to avoid disrupting weights.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863137" y="5834182"/>
            <a:ext cx="405538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Used higher LR (0.001) for FC layer to accelerate food-specific learning.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863137" y="6683931"/>
            <a:ext cx="4055388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Implemented with Adam optimizer using parameter groups.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17272" y="307147"/>
            <a:ext cx="2406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Results</a:t>
            </a:r>
            <a:endParaRPr lang="en-US" sz="4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53B5E-F115-979B-C8EE-DA77684C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7" y="4357031"/>
            <a:ext cx="6482069" cy="3514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2AB9F-B9CF-0ED6-C9FB-F98EB7827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223" y="474563"/>
            <a:ext cx="6619922" cy="3765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680A37-2BE6-6316-1923-2495496E5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224" y="4403407"/>
            <a:ext cx="6619922" cy="33516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5C7B5-84B9-1FA6-FECA-8D70762CC055}"/>
              </a:ext>
            </a:extLst>
          </p:cNvPr>
          <p:cNvSpPr txBox="1"/>
          <p:nvPr/>
        </p:nvSpPr>
        <p:spPr>
          <a:xfrm>
            <a:off x="410776" y="1116818"/>
            <a:ext cx="68174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consolata" pitchFamily="1" charset="0"/>
                <a:ea typeface="Inconsolata" pitchFamily="1" charset="0"/>
              </a:rPr>
              <a:t>Highest Performance:</a:t>
            </a:r>
          </a:p>
          <a:p>
            <a:r>
              <a:rPr lang="en-US" b="1" dirty="0">
                <a:latin typeface="Inconsolata" pitchFamily="1" charset="0"/>
                <a:ea typeface="Inconsolata" pitchFamily="1" charset="0"/>
              </a:rPr>
              <a:t>ResNet18_FineTune_Experiment5_Adamax</a:t>
            </a:r>
          </a:p>
          <a:p>
            <a:r>
              <a:rPr lang="en-US" dirty="0">
                <a:latin typeface="Inconsolata" pitchFamily="1" charset="0"/>
                <a:ea typeface="Inconsolata" pitchFamily="1" charset="0"/>
              </a:rPr>
              <a:t>Best Accuracy: 91.49%</a:t>
            </a:r>
          </a:p>
          <a:p>
            <a:r>
              <a:rPr lang="en-US" dirty="0">
                <a:latin typeface="Inconsolata" pitchFamily="1" charset="0"/>
                <a:ea typeface="Inconsolata" pitchFamily="1" charset="0"/>
              </a:rPr>
              <a:t>Best F1 Score: 0.9146</a:t>
            </a:r>
          </a:p>
          <a:p>
            <a:r>
              <a:rPr lang="en-US" dirty="0">
                <a:latin typeface="Inconsolata" pitchFamily="1" charset="0"/>
                <a:ea typeface="Inconsolata" pitchFamily="1" charset="0"/>
              </a:rPr>
              <a:t>Best Test Loss: 0.2919 </a:t>
            </a:r>
          </a:p>
          <a:p>
            <a:endParaRPr lang="en-US" dirty="0">
              <a:latin typeface="Inconsolata" pitchFamily="1" charset="0"/>
              <a:ea typeface="Inconsolata" pitchFamily="1" charset="0"/>
            </a:endParaRPr>
          </a:p>
          <a:p>
            <a:r>
              <a:rPr lang="en-US" b="1" dirty="0">
                <a:latin typeface="Inconsolata" pitchFamily="1" charset="0"/>
                <a:ea typeface="Inconsolata" pitchFamily="1" charset="0"/>
              </a:rPr>
              <a:t>Lowest Performance:</a:t>
            </a:r>
          </a:p>
          <a:p>
            <a:r>
              <a:rPr lang="en-US" b="1" dirty="0">
                <a:latin typeface="Inconsolata" pitchFamily="1" charset="0"/>
                <a:ea typeface="Inconsolata" pitchFamily="1" charset="0"/>
              </a:rPr>
              <a:t>different-plant-87</a:t>
            </a:r>
          </a:p>
          <a:p>
            <a:r>
              <a:rPr lang="en-US" dirty="0">
                <a:latin typeface="Inconsolata" pitchFamily="1" charset="0"/>
                <a:ea typeface="Inconsolata" pitchFamily="1" charset="0"/>
              </a:rPr>
              <a:t>Lowest Accuracy: 86.16%</a:t>
            </a:r>
          </a:p>
          <a:p>
            <a:r>
              <a:rPr lang="en-US" dirty="0">
                <a:latin typeface="Inconsolata" pitchFamily="1" charset="0"/>
                <a:ea typeface="Inconsolata" pitchFamily="1" charset="0"/>
              </a:rPr>
              <a:t>Lowest F1 Score: 0.8616</a:t>
            </a:r>
          </a:p>
          <a:p>
            <a:r>
              <a:rPr lang="en-US" dirty="0">
                <a:latin typeface="Inconsolata" pitchFamily="1" charset="0"/>
                <a:ea typeface="Inconsolata" pitchFamily="1" charset="0"/>
              </a:rPr>
              <a:t>Highest Test Loss: 0.5818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04498" y="3199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Sweep Results</a:t>
            </a:r>
            <a:endParaRPr lang="en-US" sz="44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C75BA-0394-2B86-83BB-6714803E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8" y="4316436"/>
            <a:ext cx="6379603" cy="3593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FA886A-9FEA-3CCA-A1BB-D061637FF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449" y="4260027"/>
            <a:ext cx="6379604" cy="3599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5F0E37-2BFB-8413-CDC1-17AD80188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449" y="674311"/>
            <a:ext cx="6379604" cy="32952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C53E7D-C45C-8F6A-3100-1BBFACD4392D}"/>
              </a:ext>
            </a:extLst>
          </p:cNvPr>
          <p:cNvSpPr txBox="1"/>
          <p:nvPr/>
        </p:nvSpPr>
        <p:spPr>
          <a:xfrm>
            <a:off x="544347" y="1271820"/>
            <a:ext cx="51475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latin typeface="Inconsolata" pitchFamily="1" charset="0"/>
                <a:ea typeface="Inconsolata" pitchFamily="1" charset="0"/>
              </a:rPr>
              <a:t>Best Performance:</a:t>
            </a:r>
          </a:p>
          <a:p>
            <a:r>
              <a:rPr lang="en-US" b="0" i="0" dirty="0">
                <a:latin typeface="Inconsolata" pitchFamily="1" charset="0"/>
                <a:ea typeface="Inconsolata" pitchFamily="1" charset="0"/>
              </a:rPr>
              <a:t>Best Accuracy: bumbling-sweep-7 – 91.55%</a:t>
            </a:r>
          </a:p>
          <a:p>
            <a:r>
              <a:rPr lang="en-US" b="0" i="0" dirty="0">
                <a:latin typeface="Inconsolata" pitchFamily="1" charset="0"/>
                <a:ea typeface="Inconsolata" pitchFamily="1" charset="0"/>
              </a:rPr>
              <a:t>Best F1 Score: bumbling-sweep-7 – 0.9153</a:t>
            </a:r>
          </a:p>
          <a:p>
            <a:r>
              <a:rPr lang="en-US" b="0" i="0" dirty="0">
                <a:latin typeface="Inconsolata" pitchFamily="1" charset="0"/>
                <a:ea typeface="Inconsolata" pitchFamily="1" charset="0"/>
              </a:rPr>
              <a:t>Lowest Test Loss: noble-sweep-4 – 0.3536</a:t>
            </a:r>
          </a:p>
          <a:p>
            <a:endParaRPr lang="en-US" b="0" i="0" dirty="0">
              <a:latin typeface="Inconsolata" pitchFamily="1" charset="0"/>
              <a:ea typeface="Inconsolata" pitchFamily="1" charset="0"/>
            </a:endParaRPr>
          </a:p>
          <a:p>
            <a:r>
              <a:rPr lang="en-US" b="1" i="0" dirty="0">
                <a:latin typeface="Inconsolata" pitchFamily="1" charset="0"/>
                <a:ea typeface="Inconsolata" pitchFamily="1" charset="0"/>
              </a:rPr>
              <a:t>Worst Performance: </a:t>
            </a:r>
          </a:p>
          <a:p>
            <a:r>
              <a:rPr lang="en-US" b="0" i="0" dirty="0">
                <a:latin typeface="Inconsolata" pitchFamily="1" charset="0"/>
                <a:ea typeface="Inconsolata" pitchFamily="1" charset="0"/>
              </a:rPr>
              <a:t>Lowest Accuracy: royal-sweep-2 – 75.79% </a:t>
            </a:r>
          </a:p>
          <a:p>
            <a:r>
              <a:rPr lang="en-US" b="0" i="0" dirty="0">
                <a:latin typeface="Inconsolata" pitchFamily="1" charset="0"/>
                <a:ea typeface="Inconsolata" pitchFamily="1" charset="0"/>
              </a:rPr>
              <a:t>Lowest F1 Score: royal-sweep-2 – 0.7540</a:t>
            </a:r>
          </a:p>
          <a:p>
            <a:r>
              <a:rPr lang="en-US" b="0" i="0" dirty="0">
                <a:latin typeface="Inconsolata" pitchFamily="1" charset="0"/>
                <a:ea typeface="Inconsolata" pitchFamily="1" charset="0"/>
              </a:rPr>
              <a:t>Highest Test Loss: stilted-sweep-2 – 0.9249</a:t>
            </a:r>
            <a:endParaRPr lang="en-US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892</Words>
  <Application>Microsoft Office PowerPoint</Application>
  <PresentationFormat>Custom</PresentationFormat>
  <Paragraphs>140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Montserrat Black</vt:lpstr>
      <vt:lpstr>Arial</vt:lpstr>
      <vt:lpstr>Inconsolata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Debjani Sarma</cp:lastModifiedBy>
  <cp:revision>9</cp:revision>
  <dcterms:created xsi:type="dcterms:W3CDTF">2025-03-18T05:29:10Z</dcterms:created>
  <dcterms:modified xsi:type="dcterms:W3CDTF">2025-03-22T18:40:05Z</dcterms:modified>
</cp:coreProperties>
</file>